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audio/m4a" Extension="m4a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42"/>
    <p:sldId id="257" r:id="rId43"/>
    <p:sldId id="258" r:id="rId44"/>
    <p:sldId id="259" r:id="rId45"/>
    <p:sldId id="260" r:id="rId46"/>
    <p:sldId id="261" r:id="rId47"/>
    <p:sldId id="262" r:id="rId48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Arial" charset="1" panose="020B0502020202020204"/>
      <p:regular r:id="rId10"/>
    </p:embeddedFont>
    <p:embeddedFont>
      <p:font typeface="Arial Bold" charset="1" panose="020B0802020202020204"/>
      <p:regular r:id="rId11"/>
    </p:embeddedFont>
    <p:embeddedFont>
      <p:font typeface="Arial Italics" charset="1" panose="020B0502020202090204"/>
      <p:regular r:id="rId12"/>
    </p:embeddedFont>
    <p:embeddedFont>
      <p:font typeface="Arial Bold Italics" charset="1" panose="020B0802020202090204"/>
      <p:regular r:id="rId13"/>
    </p:embeddedFont>
    <p:embeddedFont>
      <p:font typeface="Lato" charset="1" panose="020F0502020204030203"/>
      <p:regular r:id="rId14"/>
    </p:embeddedFont>
    <p:embeddedFont>
      <p:font typeface="Lato Bold" charset="1" panose="020F0502020204030203"/>
      <p:regular r:id="rId15"/>
    </p:embeddedFont>
    <p:embeddedFont>
      <p:font typeface="Lato Italics" charset="1" panose="020F0502020204030203"/>
      <p:regular r:id="rId16"/>
    </p:embeddedFont>
    <p:embeddedFont>
      <p:font typeface="Lato Bold Italics" charset="1" panose="020F0502020204030203"/>
      <p:regular r:id="rId17"/>
    </p:embeddedFont>
    <p:embeddedFont>
      <p:font typeface="Lato Thin" charset="1" panose="020F0502020204030203"/>
      <p:regular r:id="rId18"/>
    </p:embeddedFont>
    <p:embeddedFont>
      <p:font typeface="Lato Thin Italics" charset="1" panose="020F0502020204030203"/>
      <p:regular r:id="rId19"/>
    </p:embeddedFont>
    <p:embeddedFont>
      <p:font typeface="Lato Light" charset="1" panose="020F0502020204030203"/>
      <p:regular r:id="rId20"/>
    </p:embeddedFont>
    <p:embeddedFont>
      <p:font typeface="Lato Light Italics" charset="1" panose="020F0502020204030203"/>
      <p:regular r:id="rId21"/>
    </p:embeddedFont>
    <p:embeddedFont>
      <p:font typeface="Lato Heavy" charset="1" panose="020F0502020204030203"/>
      <p:regular r:id="rId22"/>
    </p:embeddedFont>
    <p:embeddedFont>
      <p:font typeface="Lato Heavy Italics" charset="1" panose="020F0502020204030203"/>
      <p:regular r:id="rId23"/>
    </p:embeddedFont>
    <p:embeddedFont>
      <p:font typeface="Montserrat" charset="1" panose="00000500000000000000"/>
      <p:regular r:id="rId24"/>
    </p:embeddedFont>
    <p:embeddedFont>
      <p:font typeface="Montserrat Bold" charset="1" panose="00000800000000000000"/>
      <p:regular r:id="rId25"/>
    </p:embeddedFont>
    <p:embeddedFont>
      <p:font typeface="Montserrat Italics" charset="1" panose="00000500000000000000"/>
      <p:regular r:id="rId26"/>
    </p:embeddedFont>
    <p:embeddedFont>
      <p:font typeface="Montserrat Bold Italics" charset="1" panose="00000800000000000000"/>
      <p:regular r:id="rId27"/>
    </p:embeddedFont>
    <p:embeddedFont>
      <p:font typeface="Montserrat Thin" charset="1" panose="00000300000000000000"/>
      <p:regular r:id="rId28"/>
    </p:embeddedFont>
    <p:embeddedFont>
      <p:font typeface="Montserrat Thin Italics" charset="1" panose="00000300000000000000"/>
      <p:regular r:id="rId29"/>
    </p:embeddedFont>
    <p:embeddedFont>
      <p:font typeface="Montserrat Extra-Light" charset="1" panose="00000300000000000000"/>
      <p:regular r:id="rId30"/>
    </p:embeddedFont>
    <p:embeddedFont>
      <p:font typeface="Montserrat Extra-Light Italics" charset="1" panose="00000300000000000000"/>
      <p:regular r:id="rId31"/>
    </p:embeddedFont>
    <p:embeddedFont>
      <p:font typeface="Montserrat Light" charset="1" panose="00000400000000000000"/>
      <p:regular r:id="rId32"/>
    </p:embeddedFont>
    <p:embeddedFont>
      <p:font typeface="Montserrat Light Italics" charset="1" panose="00000400000000000000"/>
      <p:regular r:id="rId33"/>
    </p:embeddedFont>
    <p:embeddedFont>
      <p:font typeface="Montserrat Medium" charset="1" panose="00000600000000000000"/>
      <p:regular r:id="rId34"/>
    </p:embeddedFont>
    <p:embeddedFont>
      <p:font typeface="Montserrat Medium Italics" charset="1" panose="00000600000000000000"/>
      <p:regular r:id="rId35"/>
    </p:embeddedFont>
    <p:embeddedFont>
      <p:font typeface="Montserrat Semi-Bold" charset="1" panose="00000700000000000000"/>
      <p:regular r:id="rId36"/>
    </p:embeddedFont>
    <p:embeddedFont>
      <p:font typeface="Montserrat Semi-Bold Italics" charset="1" panose="00000700000000000000"/>
      <p:regular r:id="rId37"/>
    </p:embeddedFont>
    <p:embeddedFont>
      <p:font typeface="Montserrat Ultra-Bold" charset="1" panose="00000900000000000000"/>
      <p:regular r:id="rId38"/>
    </p:embeddedFont>
    <p:embeddedFont>
      <p:font typeface="Montserrat Ultra-Bold Italics" charset="1" panose="00000900000000000000"/>
      <p:regular r:id="rId39"/>
    </p:embeddedFont>
    <p:embeddedFont>
      <p:font typeface="Montserrat Heavy" charset="1" panose="00000A00000000000000"/>
      <p:regular r:id="rId40"/>
    </p:embeddedFont>
    <p:embeddedFont>
      <p:font typeface="Montserrat Heavy Italics" charset="1" panose="00000A00000000000000"/>
      <p:regular r:id="rId4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slides/slide1.xml" Type="http://schemas.openxmlformats.org/officeDocument/2006/relationships/slide"/><Relationship Id="rId43" Target="slides/slide2.xml" Type="http://schemas.openxmlformats.org/officeDocument/2006/relationships/slide"/><Relationship Id="rId44" Target="slides/slide3.xml" Type="http://schemas.openxmlformats.org/officeDocument/2006/relationships/slide"/><Relationship Id="rId45" Target="slides/slide4.xml" Type="http://schemas.openxmlformats.org/officeDocument/2006/relationships/slide"/><Relationship Id="rId46" Target="slides/slide5.xml" Type="http://schemas.openxmlformats.org/officeDocument/2006/relationships/slide"/><Relationship Id="rId47" Target="slides/slide6.xml" Type="http://schemas.openxmlformats.org/officeDocument/2006/relationships/slide"/><Relationship Id="rId48" Target="slides/slide7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12.svg" Type="http://schemas.openxmlformats.org/officeDocument/2006/relationships/image"/><Relationship Id="rId5" Target="../media/aAGCw9LBIls.m4a" Type="http://schemas.microsoft.com/office/2007/relationships/media"/><Relationship Id="rId6" Target="../media/aAGCw9LBIls.m4a" Type="http://schemas.openxmlformats.org/officeDocument/2006/relationships/audio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7.png" Type="http://schemas.openxmlformats.org/officeDocument/2006/relationships/image"/><Relationship Id="rId5" Target="../media/image8.png" Type="http://schemas.openxmlformats.org/officeDocument/2006/relationships/image"/><Relationship Id="rId6" Target="../media/image9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0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1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B21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offset_comp_406605.jpg"/>
          <p:cNvSpPr/>
          <p:nvPr/>
        </p:nvSpPr>
        <p:spPr>
          <a:xfrm flipH="false" flipV="false" rot="0">
            <a:off x="0" y="0"/>
            <a:ext cx="10315800" cy="10287000"/>
          </a:xfrm>
          <a:custGeom>
            <a:avLst/>
            <a:gdLst/>
            <a:ahLst/>
            <a:cxnLst/>
            <a:rect r="r" b="b" t="t" l="l"/>
            <a:pathLst>
              <a:path h="10287000" w="10315800">
                <a:moveTo>
                  <a:pt x="0" y="0"/>
                </a:moveTo>
                <a:lnTo>
                  <a:pt x="10315800" y="0"/>
                </a:lnTo>
                <a:lnTo>
                  <a:pt x="103158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4363" t="-4658" r="-104622" b="-68516"/>
            </a:stretch>
          </a:blipFill>
        </p:spPr>
      </p:sp>
      <p:sp>
        <p:nvSpPr>
          <p:cNvPr name="Freeform 3" id="3" descr="offset_comp_342327_edtied.jpg"/>
          <p:cNvSpPr/>
          <p:nvPr/>
        </p:nvSpPr>
        <p:spPr>
          <a:xfrm flipH="false" flipV="false" rot="-10800000">
            <a:off x="13953600" y="-50"/>
            <a:ext cx="4334400" cy="4025400"/>
          </a:xfrm>
          <a:custGeom>
            <a:avLst/>
            <a:gdLst/>
            <a:ahLst/>
            <a:cxnLst/>
            <a:rect r="r" b="b" t="t" l="l"/>
            <a:pathLst>
              <a:path h="4025400" w="4334400">
                <a:moveTo>
                  <a:pt x="0" y="0"/>
                </a:moveTo>
                <a:lnTo>
                  <a:pt x="4334400" y="0"/>
                </a:lnTo>
                <a:lnTo>
                  <a:pt x="4334400" y="4025400"/>
                </a:lnTo>
                <a:lnTo>
                  <a:pt x="0" y="40254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2810" t="-67775" r="-101401" b="-21367"/>
            </a:stretch>
          </a:blipFill>
        </p:spPr>
      </p:sp>
      <p:grpSp>
        <p:nvGrpSpPr>
          <p:cNvPr name="Group 4" id="4"/>
          <p:cNvGrpSpPr/>
          <p:nvPr/>
        </p:nvGrpSpPr>
        <p:grpSpPr>
          <a:xfrm rot="-5400000">
            <a:off x="11692" y="-9672"/>
            <a:ext cx="4582800" cy="4600200"/>
            <a:chOff x="0" y="0"/>
            <a:chExt cx="6110400" cy="61336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110351" cy="6133592"/>
            </a:xfrm>
            <a:custGeom>
              <a:avLst/>
              <a:gdLst/>
              <a:ahLst/>
              <a:cxnLst/>
              <a:rect r="r" b="b" t="t" l="l"/>
              <a:pathLst>
                <a:path h="6133592" w="6110351">
                  <a:moveTo>
                    <a:pt x="0" y="3066796"/>
                  </a:moveTo>
                  <a:lnTo>
                    <a:pt x="3055239" y="0"/>
                  </a:lnTo>
                  <a:lnTo>
                    <a:pt x="6110351" y="0"/>
                  </a:lnTo>
                  <a:lnTo>
                    <a:pt x="0" y="6133592"/>
                  </a:lnTo>
                  <a:close/>
                </a:path>
              </a:pathLst>
            </a:custGeom>
            <a:solidFill>
              <a:srgbClr val="0145AC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305642" y="1153536"/>
            <a:ext cx="4600200" cy="4582800"/>
            <a:chOff x="0" y="0"/>
            <a:chExt cx="6133600" cy="61104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133592" cy="6110351"/>
            </a:xfrm>
            <a:custGeom>
              <a:avLst/>
              <a:gdLst/>
              <a:ahLst/>
              <a:cxnLst/>
              <a:rect r="r" b="b" t="t" l="l"/>
              <a:pathLst>
                <a:path h="6110351" w="6133592">
                  <a:moveTo>
                    <a:pt x="6133592" y="3055239"/>
                  </a:moveTo>
                  <a:lnTo>
                    <a:pt x="3066796" y="0"/>
                  </a:lnTo>
                  <a:lnTo>
                    <a:pt x="0" y="0"/>
                  </a:lnTo>
                  <a:lnTo>
                    <a:pt x="6133592" y="6110351"/>
                  </a:lnTo>
                  <a:close/>
                </a:path>
              </a:pathLst>
            </a:custGeom>
            <a:solidFill>
              <a:srgbClr val="82C7A5"/>
            </a:solidFill>
          </p:spPr>
        </p:sp>
      </p:grpSp>
      <p:sp>
        <p:nvSpPr>
          <p:cNvPr name="TextBox 8" id="8"/>
          <p:cNvSpPr txBox="true"/>
          <p:nvPr/>
        </p:nvSpPr>
        <p:spPr>
          <a:xfrm rot="0">
            <a:off x="7165725" y="3248225"/>
            <a:ext cx="9852150" cy="2974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600"/>
              </a:lnSpc>
            </a:pPr>
            <a:r>
              <a:rPr lang="en-US" sz="8000">
                <a:solidFill>
                  <a:srgbClr val="FFFFFF"/>
                </a:solidFill>
                <a:latin typeface="Montserrat"/>
              </a:rPr>
              <a:t>Binary Few-shot Image Classification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59325" y="7893650"/>
            <a:ext cx="6758550" cy="876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87"/>
              </a:lnSpc>
            </a:pPr>
            <a:r>
              <a:rPr lang="en-US" sz="2600">
                <a:solidFill>
                  <a:srgbClr val="FFFFFF"/>
                </a:solidFill>
                <a:latin typeface="Lato"/>
              </a:rPr>
              <a:t>Training effective models on little data</a:t>
            </a:r>
          </a:p>
        </p:txBody>
      </p:sp>
      <p:pic>
        <p:nvPicPr>
          <p:cNvPr name="Picture 10" id="10">
            <a:hlinkClick action="ppaction://media"/>
          </p:cNvPr>
          <p:cNvPicPr>
            <a:picLocks noChangeAspect="true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>
                  <p14:trim st="288.0000" end="734.438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629650" y="4629150"/>
            <a:ext cx="1028700" cy="10287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cmd cmd="playFrom(0.0)">
              <p:cBhvr>
                <p:cTn/>
                <p:tgtEl>
                  <p:spTgt spid="10"/>
                </p:tgtEl>
              </p:cBhvr>
            </p:cmd>
            <p:audio>
              <p:cMediaNode vol="100000" showWhenStopped="false">
                <p:cTn/>
                <p:tgtEl>
                  <p:spTgt spid="10"/>
                </p:tgtEl>
              </p:cMediaNode>
            </p:audio>
          </p:childTnLst>
        </p:cTn>
      </p:par>
    </p:tnLst>
  </p:timing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B21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812800" y="0"/>
            <a:ext cx="9475200" cy="10286130"/>
          </a:xfrm>
          <a:custGeom>
            <a:avLst/>
            <a:gdLst/>
            <a:ahLst/>
            <a:cxnLst/>
            <a:rect r="r" b="b" t="t" l="l"/>
            <a:pathLst>
              <a:path h="10286130" w="9475200">
                <a:moveTo>
                  <a:pt x="0" y="0"/>
                </a:moveTo>
                <a:lnTo>
                  <a:pt x="9475200" y="0"/>
                </a:lnTo>
                <a:lnTo>
                  <a:pt x="9475200" y="10286130"/>
                </a:lnTo>
                <a:lnTo>
                  <a:pt x="0" y="102861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193175" y="2876825"/>
            <a:ext cx="13894950" cy="79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5599">
                <a:solidFill>
                  <a:srgbClr val="FFFFFF"/>
                </a:solidFill>
                <a:latin typeface="Montserrat"/>
              </a:rPr>
              <a:t>Intro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7814177" y="5509975"/>
            <a:ext cx="5853750" cy="468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sz="4000">
                <a:solidFill>
                  <a:srgbClr val="CACACA"/>
                </a:solidFill>
                <a:latin typeface="Montserrat"/>
              </a:rPr>
              <a:t>Applications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814175" y="6018100"/>
            <a:ext cx="7273950" cy="2774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19480" indent="-459740" lvl="1">
              <a:lnSpc>
                <a:spcPts val="4680"/>
              </a:lnSpc>
              <a:buFont typeface="Arial"/>
              <a:buChar char="•"/>
            </a:pPr>
            <a:r>
              <a:rPr lang="en-US" sz="2600">
                <a:solidFill>
                  <a:srgbClr val="FFFFFF"/>
                </a:solidFill>
                <a:latin typeface="Montserrat"/>
              </a:rPr>
              <a:t>Medical imaging: Rare diseases</a:t>
            </a:r>
          </a:p>
          <a:p>
            <a:pPr algn="l" marL="919480" indent="-459740" lvl="1">
              <a:lnSpc>
                <a:spcPts val="4680"/>
              </a:lnSpc>
              <a:buFont typeface="Arial"/>
              <a:buChar char="•"/>
            </a:pPr>
            <a:r>
              <a:rPr lang="en-US" sz="2600">
                <a:solidFill>
                  <a:srgbClr val="FFFFFF"/>
                </a:solidFill>
                <a:latin typeface="Montserrat"/>
              </a:rPr>
              <a:t>Wildlife tracking: Rare species</a:t>
            </a:r>
          </a:p>
          <a:p>
            <a:pPr algn="l" marL="919480" indent="-459740" lvl="1">
              <a:lnSpc>
                <a:spcPts val="4680"/>
              </a:lnSpc>
              <a:buFont typeface="Arial"/>
              <a:buChar char="•"/>
            </a:pPr>
            <a:r>
              <a:rPr lang="en-US" sz="2600">
                <a:solidFill>
                  <a:srgbClr val="FFFFFF"/>
                </a:solidFill>
                <a:latin typeface="Montserrat"/>
              </a:rPr>
              <a:t>Biometric: Quickly adapting to new faces </a:t>
            </a:r>
          </a:p>
          <a:p>
            <a:pPr algn="l" marL="990209" indent="-495105" lvl="1">
              <a:lnSpc>
                <a:spcPts val="5039"/>
              </a:lnSpc>
            </a:pPr>
          </a:p>
          <a:p>
            <a:pPr algn="l" marL="990209" indent="-495105" lvl="1">
              <a:lnSpc>
                <a:spcPts val="3359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1193177" y="5509975"/>
            <a:ext cx="5853750" cy="468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sz="4000">
                <a:solidFill>
                  <a:srgbClr val="CACACA"/>
                </a:solidFill>
                <a:latin typeface="Montserrat"/>
              </a:rPr>
              <a:t>Aim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93177" y="6018100"/>
            <a:ext cx="5853750" cy="4053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80"/>
              </a:lnSpc>
            </a:pPr>
            <a:r>
              <a:rPr lang="en-US" sz="2600">
                <a:solidFill>
                  <a:srgbClr val="FFFFFF"/>
                </a:solidFill>
                <a:latin typeface="Montserrat"/>
              </a:rPr>
              <a:t>To produce a highly generalisable binary image classification model that can train off extremely limited datasets consisting of only 5-10 images per class. </a:t>
            </a:r>
          </a:p>
          <a:p>
            <a:pPr algn="l">
              <a:lnSpc>
                <a:spcPts val="5039"/>
              </a:lnSpc>
            </a:pPr>
          </a:p>
          <a:p>
            <a:pPr algn="l">
              <a:lnSpc>
                <a:spcPts val="3359"/>
              </a:lnSpc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B21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265400" cy="1177200"/>
            <a:chOff x="0" y="0"/>
            <a:chExt cx="1687200" cy="15696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687195" cy="1569593"/>
            </a:xfrm>
            <a:custGeom>
              <a:avLst/>
              <a:gdLst/>
              <a:ahLst/>
              <a:cxnLst/>
              <a:rect r="r" b="b" t="t" l="l"/>
              <a:pathLst>
                <a:path h="1569593" w="1687195">
                  <a:moveTo>
                    <a:pt x="0" y="0"/>
                  </a:moveTo>
                  <a:lnTo>
                    <a:pt x="1687195" y="0"/>
                  </a:lnTo>
                  <a:lnTo>
                    <a:pt x="1687195" y="1569593"/>
                  </a:lnTo>
                  <a:lnTo>
                    <a:pt x="0" y="1569593"/>
                  </a:lnTo>
                  <a:close/>
                </a:path>
              </a:pathLst>
            </a:custGeom>
            <a:solidFill>
              <a:srgbClr val="1B212C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424100" y="443502"/>
            <a:ext cx="439200" cy="37800"/>
            <a:chOff x="0" y="0"/>
            <a:chExt cx="585600" cy="504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85597" cy="50419"/>
            </a:xfrm>
            <a:custGeom>
              <a:avLst/>
              <a:gdLst/>
              <a:ahLst/>
              <a:cxnLst/>
              <a:rect r="r" b="b" t="t" l="l"/>
              <a:pathLst>
                <a:path h="50419" w="585597">
                  <a:moveTo>
                    <a:pt x="0" y="0"/>
                  </a:moveTo>
                  <a:lnTo>
                    <a:pt x="585597" y="0"/>
                  </a:lnTo>
                  <a:lnTo>
                    <a:pt x="585597" y="50419"/>
                  </a:lnTo>
                  <a:lnTo>
                    <a:pt x="0" y="50419"/>
                  </a:lnTo>
                  <a:close/>
                </a:path>
              </a:pathLst>
            </a:custGeom>
            <a:solidFill>
              <a:srgbClr val="55688B">
                <a:alpha val="35686"/>
              </a:srgbClr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424100" y="568450"/>
            <a:ext cx="439200" cy="37800"/>
            <a:chOff x="0" y="0"/>
            <a:chExt cx="585600" cy="504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85597" cy="50419"/>
            </a:xfrm>
            <a:custGeom>
              <a:avLst/>
              <a:gdLst/>
              <a:ahLst/>
              <a:cxnLst/>
              <a:rect r="r" b="b" t="t" l="l"/>
              <a:pathLst>
                <a:path h="50419" w="585597">
                  <a:moveTo>
                    <a:pt x="0" y="0"/>
                  </a:moveTo>
                  <a:lnTo>
                    <a:pt x="585597" y="0"/>
                  </a:lnTo>
                  <a:lnTo>
                    <a:pt x="585597" y="50419"/>
                  </a:lnTo>
                  <a:lnTo>
                    <a:pt x="0" y="50419"/>
                  </a:lnTo>
                  <a:close/>
                </a:path>
              </a:pathLst>
            </a:custGeom>
            <a:solidFill>
              <a:srgbClr val="55688B">
                <a:alpha val="35686"/>
              </a:srgbClr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424100" y="693398"/>
            <a:ext cx="439200" cy="37800"/>
            <a:chOff x="0" y="0"/>
            <a:chExt cx="585600" cy="504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85597" cy="50419"/>
            </a:xfrm>
            <a:custGeom>
              <a:avLst/>
              <a:gdLst/>
              <a:ahLst/>
              <a:cxnLst/>
              <a:rect r="r" b="b" t="t" l="l"/>
              <a:pathLst>
                <a:path h="50419" w="585597">
                  <a:moveTo>
                    <a:pt x="0" y="0"/>
                  </a:moveTo>
                  <a:lnTo>
                    <a:pt x="585597" y="0"/>
                  </a:lnTo>
                  <a:lnTo>
                    <a:pt x="585597" y="50419"/>
                  </a:lnTo>
                  <a:lnTo>
                    <a:pt x="0" y="50419"/>
                  </a:lnTo>
                  <a:close/>
                </a:path>
              </a:pathLst>
            </a:custGeom>
            <a:solidFill>
              <a:srgbClr val="55688B">
                <a:alpha val="35686"/>
              </a:srgbClr>
            </a:solid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0" y="762002"/>
            <a:ext cx="2075700" cy="2032576"/>
          </a:xfrm>
          <a:custGeom>
            <a:avLst/>
            <a:gdLst/>
            <a:ahLst/>
            <a:cxnLst/>
            <a:rect r="r" b="b" t="t" l="l"/>
            <a:pathLst>
              <a:path h="2032576" w="2075700">
                <a:moveTo>
                  <a:pt x="0" y="0"/>
                </a:moveTo>
                <a:lnTo>
                  <a:pt x="2075700" y="0"/>
                </a:lnTo>
                <a:lnTo>
                  <a:pt x="2075700" y="2032576"/>
                </a:lnTo>
                <a:lnTo>
                  <a:pt x="0" y="20325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2686425" y="888450"/>
            <a:ext cx="13894950" cy="1635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59"/>
              </a:lnSpc>
            </a:pPr>
            <a:r>
              <a:rPr lang="en-US" sz="4800">
                <a:solidFill>
                  <a:srgbClr val="FFFFFF"/>
                </a:solidFill>
                <a:latin typeface="Montserrat"/>
              </a:rPr>
              <a:t>The Datasets</a:t>
            </a:r>
          </a:p>
        </p:txBody>
      </p:sp>
      <p:graphicFrame>
        <p:nvGraphicFramePr>
          <p:cNvPr name="Table 12" id="12"/>
          <p:cNvGraphicFramePr>
            <a:graphicFrameLocks noGrp="true"/>
          </p:cNvGraphicFramePr>
          <p:nvPr/>
        </p:nvGraphicFramePr>
        <p:xfrm>
          <a:off x="2394900" y="2196100"/>
          <a:ext cx="14478000" cy="7493000"/>
        </p:xfrm>
        <a:graphic>
          <a:graphicData uri="http://schemas.openxmlformats.org/drawingml/2006/table">
            <a:tbl>
              <a:tblPr/>
              <a:tblGrid>
                <a:gridCol w="4826000"/>
                <a:gridCol w="4826000"/>
                <a:gridCol w="4826000"/>
              </a:tblGrid>
              <a:tr h="1375095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840"/>
                        </a:lnSpc>
                        <a:defRPr/>
                      </a:pPr>
                      <a:r>
                        <a:rPr lang="en-US" sz="3200">
                          <a:solidFill>
                            <a:srgbClr val="FFFFFF"/>
                          </a:solidFill>
                          <a:latin typeface="Arial Bold"/>
                        </a:rPr>
                        <a:t>Is Epic</a:t>
                      </a:r>
                      <a:endParaRPr lang="en-US" sz="1100"/>
                    </a:p>
                  </a:txBody>
                  <a:tcPr marL="91425" marR="91425" marT="91425" marB="91425" anchor="ctr">
                    <a:lnL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840"/>
                        </a:lnSpc>
                        <a:defRPr/>
                      </a:pPr>
                      <a:r>
                        <a:rPr lang="en-US" sz="3200">
                          <a:solidFill>
                            <a:srgbClr val="FFFFFF"/>
                          </a:solidFill>
                          <a:latin typeface="Arial Bold"/>
                        </a:rPr>
                        <a:t>Needs Respray</a:t>
                      </a:r>
                      <a:endParaRPr lang="en-US" sz="1100"/>
                    </a:p>
                  </a:txBody>
                  <a:tcPr marL="91425" marR="91425" marT="91425" marB="91425" anchor="ctr">
                    <a:lnL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840"/>
                        </a:lnSpc>
                        <a:defRPr/>
                      </a:pPr>
                      <a:r>
                        <a:rPr lang="en-US" sz="3200">
                          <a:solidFill>
                            <a:srgbClr val="FFFFFF"/>
                          </a:solidFill>
                          <a:latin typeface="Arial Bold"/>
                        </a:rPr>
                        <a:t>Is GenAI</a:t>
                      </a:r>
                      <a:endParaRPr lang="en-US" sz="1100"/>
                    </a:p>
                  </a:txBody>
                  <a:tcPr marL="91425" marR="91425" marT="91425" marB="91425" anchor="ctr">
                    <a:lnL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60774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799">
                          <a:solidFill>
                            <a:srgbClr val="FFFFFF"/>
                          </a:solidFill>
                          <a:latin typeface="Arial"/>
                        </a:rPr>
                        <a:t>5 images per class</a:t>
                      </a:r>
                      <a:endParaRPr lang="en-US" sz="1100"/>
                    </a:p>
                    <a:p>
                      <a:pPr algn="l">
                        <a:lnSpc>
                          <a:spcPts val="3359"/>
                        </a:lnSpc>
                      </a:pPr>
                    </a:p>
                    <a:p>
                      <a:pPr algn="l">
                        <a:lnSpc>
                          <a:spcPts val="3359"/>
                        </a:lnSpc>
                      </a:pPr>
                      <a:r>
                        <a:rPr lang="en-US" sz="2799">
                          <a:solidFill>
                            <a:srgbClr val="FFFFFF"/>
                          </a:solidFill>
                          <a:latin typeface="Arial"/>
                        </a:rPr>
                        <a:t>Difficult to augment without significant information loss </a:t>
                      </a:r>
                    </a:p>
                  </a:txBody>
                  <a:tcPr marL="91425" marR="91425" marT="91425" marB="91425" anchor="ctr">
                    <a:lnL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799">
                          <a:solidFill>
                            <a:srgbClr val="FFFFFF"/>
                          </a:solidFill>
                          <a:latin typeface="Arial"/>
                        </a:rPr>
                        <a:t>6 images per class</a:t>
                      </a:r>
                      <a:endParaRPr lang="en-US" sz="1100"/>
                    </a:p>
                    <a:p>
                      <a:pPr algn="l">
                        <a:lnSpc>
                          <a:spcPts val="3359"/>
                        </a:lnSpc>
                      </a:pPr>
                    </a:p>
                    <a:p>
                      <a:pPr algn="l">
                        <a:lnSpc>
                          <a:spcPts val="3359"/>
                        </a:lnSpc>
                      </a:pPr>
                      <a:r>
                        <a:rPr lang="en-US" sz="2799">
                          <a:solidFill>
                            <a:srgbClr val="FFFFFF"/>
                          </a:solidFill>
                          <a:latin typeface="Arial"/>
                        </a:rPr>
                        <a:t>Very fine and textural features</a:t>
                      </a:r>
                    </a:p>
                    <a:p>
                      <a:pPr algn="l">
                        <a:lnSpc>
                          <a:spcPts val="3359"/>
                        </a:lnSpc>
                      </a:pPr>
                      <a:r>
                        <a:rPr lang="en-US" sz="2799">
                          <a:solidFill>
                            <a:srgbClr val="FFFFFF"/>
                          </a:solidFill>
                          <a:latin typeface="Arial"/>
                        </a:rPr>
                        <a:t>Area of interest </a:t>
                      </a:r>
                    </a:p>
                  </a:txBody>
                  <a:tcPr marL="91425" marR="91425" marT="91425" marB="91425" anchor="ctr">
                    <a:lnL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799">
                          <a:solidFill>
                            <a:srgbClr val="FFFFFF"/>
                          </a:solidFill>
                          <a:latin typeface="Arial"/>
                        </a:rPr>
                        <a:t>10 images per class</a:t>
                      </a:r>
                      <a:endParaRPr lang="en-US" sz="1100"/>
                    </a:p>
                    <a:p>
                      <a:pPr algn="l">
                        <a:lnSpc>
                          <a:spcPts val="3359"/>
                        </a:lnSpc>
                      </a:pPr>
                    </a:p>
                    <a:p>
                      <a:pPr algn="l">
                        <a:lnSpc>
                          <a:spcPts val="3359"/>
                        </a:lnSpc>
                      </a:pPr>
                      <a:r>
                        <a:rPr lang="en-US" sz="2799">
                          <a:solidFill>
                            <a:srgbClr val="FFFFFF"/>
                          </a:solidFill>
                          <a:latin typeface="Arial"/>
                        </a:rPr>
                        <a:t>Extremely similar images</a:t>
                      </a:r>
                    </a:p>
                    <a:p>
                      <a:pPr algn="l">
                        <a:lnSpc>
                          <a:spcPts val="3359"/>
                        </a:lnSpc>
                      </a:pPr>
                      <a:r>
                        <a:rPr lang="en-US" sz="2799">
                          <a:solidFill>
                            <a:srgbClr val="FFFFFF"/>
                          </a:solidFill>
                          <a:latin typeface="Arial"/>
                        </a:rPr>
                        <a:t>Difficult to determine even with the human eye</a:t>
                      </a:r>
                    </a:p>
                  </a:txBody>
                  <a:tcPr marL="91425" marR="91425" marT="91425" marB="91425" anchor="ctr">
                    <a:lnL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57131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91425" marR="91425" marT="91425" marB="91425" anchor="ctr">
                    <a:lnL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91425" marR="91425" marT="91425" marB="91425" anchor="ctr">
                    <a:lnL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91425" marR="91425" marT="91425" marB="91425" anchor="ctr">
                    <a:lnL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Freeform 13" id="13"/>
          <p:cNvSpPr/>
          <p:nvPr/>
        </p:nvSpPr>
        <p:spPr>
          <a:xfrm flipH="false" flipV="false" rot="0">
            <a:off x="7710494" y="6717400"/>
            <a:ext cx="3846852" cy="2885148"/>
          </a:xfrm>
          <a:custGeom>
            <a:avLst/>
            <a:gdLst/>
            <a:ahLst/>
            <a:cxnLst/>
            <a:rect r="r" b="b" t="t" l="l"/>
            <a:pathLst>
              <a:path h="2885148" w="3846852">
                <a:moveTo>
                  <a:pt x="0" y="0"/>
                </a:moveTo>
                <a:lnTo>
                  <a:pt x="3846852" y="0"/>
                </a:lnTo>
                <a:lnTo>
                  <a:pt x="3846852" y="2885148"/>
                </a:lnTo>
                <a:lnTo>
                  <a:pt x="0" y="288514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2878100" y="6717400"/>
            <a:ext cx="3846876" cy="2885148"/>
          </a:xfrm>
          <a:custGeom>
            <a:avLst/>
            <a:gdLst/>
            <a:ahLst/>
            <a:cxnLst/>
            <a:rect r="r" b="b" t="t" l="l"/>
            <a:pathLst>
              <a:path h="2885148" w="3846876">
                <a:moveTo>
                  <a:pt x="0" y="0"/>
                </a:moveTo>
                <a:lnTo>
                  <a:pt x="3846876" y="0"/>
                </a:lnTo>
                <a:lnTo>
                  <a:pt x="3846876" y="2885148"/>
                </a:lnTo>
                <a:lnTo>
                  <a:pt x="0" y="288514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2542850" y="6717400"/>
            <a:ext cx="3846858" cy="2885148"/>
          </a:xfrm>
          <a:custGeom>
            <a:avLst/>
            <a:gdLst/>
            <a:ahLst/>
            <a:cxnLst/>
            <a:rect r="r" b="b" t="t" l="l"/>
            <a:pathLst>
              <a:path h="2885148" w="3846858">
                <a:moveTo>
                  <a:pt x="0" y="0"/>
                </a:moveTo>
                <a:lnTo>
                  <a:pt x="3846858" y="0"/>
                </a:lnTo>
                <a:lnTo>
                  <a:pt x="3846858" y="2885148"/>
                </a:lnTo>
                <a:lnTo>
                  <a:pt x="0" y="288514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B21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128400" y="0"/>
            <a:ext cx="9159600" cy="10287000"/>
            <a:chOff x="0" y="0"/>
            <a:chExt cx="122128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212828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2212828">
                  <a:moveTo>
                    <a:pt x="0" y="0"/>
                  </a:moveTo>
                  <a:lnTo>
                    <a:pt x="12212828" y="0"/>
                  </a:lnTo>
                  <a:lnTo>
                    <a:pt x="12212828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265400" cy="1177200"/>
            <a:chOff x="0" y="0"/>
            <a:chExt cx="1687200" cy="15696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687195" cy="1569593"/>
            </a:xfrm>
            <a:custGeom>
              <a:avLst/>
              <a:gdLst/>
              <a:ahLst/>
              <a:cxnLst/>
              <a:rect r="r" b="b" t="t" l="l"/>
              <a:pathLst>
                <a:path h="1569593" w="1687195">
                  <a:moveTo>
                    <a:pt x="0" y="0"/>
                  </a:moveTo>
                  <a:lnTo>
                    <a:pt x="1687195" y="0"/>
                  </a:lnTo>
                  <a:lnTo>
                    <a:pt x="1687195" y="1569593"/>
                  </a:lnTo>
                  <a:lnTo>
                    <a:pt x="0" y="1569593"/>
                  </a:lnTo>
                  <a:close/>
                </a:path>
              </a:pathLst>
            </a:custGeom>
            <a:solidFill>
              <a:srgbClr val="1B212C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424100" y="443502"/>
            <a:ext cx="439200" cy="37800"/>
            <a:chOff x="0" y="0"/>
            <a:chExt cx="585600" cy="504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85597" cy="50419"/>
            </a:xfrm>
            <a:custGeom>
              <a:avLst/>
              <a:gdLst/>
              <a:ahLst/>
              <a:cxnLst/>
              <a:rect r="r" b="b" t="t" l="l"/>
              <a:pathLst>
                <a:path h="50419" w="585597">
                  <a:moveTo>
                    <a:pt x="0" y="0"/>
                  </a:moveTo>
                  <a:lnTo>
                    <a:pt x="585597" y="0"/>
                  </a:lnTo>
                  <a:lnTo>
                    <a:pt x="585597" y="50419"/>
                  </a:lnTo>
                  <a:lnTo>
                    <a:pt x="0" y="50419"/>
                  </a:lnTo>
                  <a:close/>
                </a:path>
              </a:pathLst>
            </a:custGeom>
            <a:solidFill>
              <a:srgbClr val="55688B">
                <a:alpha val="35686"/>
              </a:srgbClr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424100" y="568450"/>
            <a:ext cx="439200" cy="37800"/>
            <a:chOff x="0" y="0"/>
            <a:chExt cx="585600" cy="504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85597" cy="50419"/>
            </a:xfrm>
            <a:custGeom>
              <a:avLst/>
              <a:gdLst/>
              <a:ahLst/>
              <a:cxnLst/>
              <a:rect r="r" b="b" t="t" l="l"/>
              <a:pathLst>
                <a:path h="50419" w="585597">
                  <a:moveTo>
                    <a:pt x="0" y="0"/>
                  </a:moveTo>
                  <a:lnTo>
                    <a:pt x="585597" y="0"/>
                  </a:lnTo>
                  <a:lnTo>
                    <a:pt x="585597" y="50419"/>
                  </a:lnTo>
                  <a:lnTo>
                    <a:pt x="0" y="50419"/>
                  </a:lnTo>
                  <a:close/>
                </a:path>
              </a:pathLst>
            </a:custGeom>
            <a:solidFill>
              <a:srgbClr val="55688B">
                <a:alpha val="35686"/>
              </a:srgbClr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424100" y="693398"/>
            <a:ext cx="439200" cy="37800"/>
            <a:chOff x="0" y="0"/>
            <a:chExt cx="585600" cy="504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85597" cy="50419"/>
            </a:xfrm>
            <a:custGeom>
              <a:avLst/>
              <a:gdLst/>
              <a:ahLst/>
              <a:cxnLst/>
              <a:rect r="r" b="b" t="t" l="l"/>
              <a:pathLst>
                <a:path h="50419" w="585597">
                  <a:moveTo>
                    <a:pt x="0" y="0"/>
                  </a:moveTo>
                  <a:lnTo>
                    <a:pt x="585597" y="0"/>
                  </a:lnTo>
                  <a:lnTo>
                    <a:pt x="585597" y="50419"/>
                  </a:lnTo>
                  <a:lnTo>
                    <a:pt x="0" y="50419"/>
                  </a:lnTo>
                  <a:close/>
                </a:path>
              </a:pathLst>
            </a:custGeom>
            <a:solidFill>
              <a:srgbClr val="55688B">
                <a:alpha val="35686"/>
              </a:srgbClr>
            </a:solid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0" y="762002"/>
            <a:ext cx="2075700" cy="2032576"/>
          </a:xfrm>
          <a:custGeom>
            <a:avLst/>
            <a:gdLst/>
            <a:ahLst/>
            <a:cxnLst/>
            <a:rect r="r" b="b" t="t" l="l"/>
            <a:pathLst>
              <a:path h="2032576" w="2075700">
                <a:moveTo>
                  <a:pt x="0" y="0"/>
                </a:moveTo>
                <a:lnTo>
                  <a:pt x="2075700" y="0"/>
                </a:lnTo>
                <a:lnTo>
                  <a:pt x="2075700" y="2032576"/>
                </a:lnTo>
                <a:lnTo>
                  <a:pt x="0" y="20325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2890900" y="514350"/>
            <a:ext cx="2305050" cy="9258300"/>
          </a:xfrm>
          <a:custGeom>
            <a:avLst/>
            <a:gdLst/>
            <a:ahLst/>
            <a:cxnLst/>
            <a:rect r="r" b="b" t="t" l="l"/>
            <a:pathLst>
              <a:path h="9258300" w="2305050">
                <a:moveTo>
                  <a:pt x="0" y="0"/>
                </a:moveTo>
                <a:lnTo>
                  <a:pt x="2305050" y="0"/>
                </a:lnTo>
                <a:lnTo>
                  <a:pt x="2305050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960825" y="2941200"/>
            <a:ext cx="5506950" cy="905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20"/>
              </a:lnSpc>
            </a:pPr>
            <a:r>
              <a:rPr lang="en-US" sz="4000">
                <a:solidFill>
                  <a:srgbClr val="FFFFFF"/>
                </a:solidFill>
                <a:latin typeface="Montserrat"/>
              </a:rPr>
              <a:t>Our Approach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60825" y="3991575"/>
            <a:ext cx="7438950" cy="48051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19480" indent="-459740" lvl="1">
              <a:lnSpc>
                <a:spcPts val="3587"/>
              </a:lnSpc>
              <a:buFont typeface="Arial"/>
              <a:buChar char="•"/>
            </a:pPr>
            <a:r>
              <a:rPr lang="en-US" sz="2600">
                <a:solidFill>
                  <a:srgbClr val="FFFFFF"/>
                </a:solidFill>
                <a:latin typeface="Montserrat Bold"/>
              </a:rPr>
              <a:t>Data augmentation</a:t>
            </a:r>
            <a:r>
              <a:rPr lang="en-US" sz="2600">
                <a:solidFill>
                  <a:srgbClr val="FFFFFF"/>
                </a:solidFill>
                <a:latin typeface="Montserrat"/>
              </a:rPr>
              <a:t> to expand the dataset</a:t>
            </a:r>
          </a:p>
          <a:p>
            <a:pPr algn="l" marL="919480" indent="-459740" lvl="1">
              <a:lnSpc>
                <a:spcPts val="3587"/>
              </a:lnSpc>
              <a:buFont typeface="Arial"/>
              <a:buChar char="•"/>
            </a:pPr>
            <a:r>
              <a:rPr lang="en-US" sz="2600">
                <a:solidFill>
                  <a:srgbClr val="FFFFFF"/>
                </a:solidFill>
                <a:latin typeface="Montserrat Bold"/>
              </a:rPr>
              <a:t>MobileNetv2</a:t>
            </a:r>
            <a:r>
              <a:rPr lang="en-US" sz="2600">
                <a:solidFill>
                  <a:srgbClr val="FFFFFF"/>
                </a:solidFill>
                <a:latin typeface="Montserrat"/>
              </a:rPr>
              <a:t> as a lightweight feature extractor that generalises well on a limited dataset</a:t>
            </a:r>
          </a:p>
          <a:p>
            <a:pPr algn="l" marL="919480" indent="-459740" lvl="1">
              <a:lnSpc>
                <a:spcPts val="3587"/>
              </a:lnSpc>
              <a:buFont typeface="Arial"/>
              <a:buChar char="•"/>
            </a:pPr>
            <a:r>
              <a:rPr lang="en-US" sz="2600">
                <a:solidFill>
                  <a:srgbClr val="FFFFFF"/>
                </a:solidFill>
                <a:latin typeface="Montserrat Bold"/>
              </a:rPr>
              <a:t>CBAM attention layer</a:t>
            </a:r>
            <a:r>
              <a:rPr lang="en-US" sz="2600">
                <a:solidFill>
                  <a:srgbClr val="FFFFFF"/>
                </a:solidFill>
                <a:latin typeface="Montserrat"/>
              </a:rPr>
              <a:t> for richer features and contextual information</a:t>
            </a:r>
          </a:p>
          <a:p>
            <a:pPr algn="l" marL="919480" indent="-459740" lvl="1">
              <a:lnSpc>
                <a:spcPts val="3587"/>
              </a:lnSpc>
              <a:buFont typeface="Arial"/>
              <a:buChar char="•"/>
            </a:pPr>
            <a:r>
              <a:rPr lang="en-US" sz="2600">
                <a:solidFill>
                  <a:srgbClr val="FFFFFF"/>
                </a:solidFill>
                <a:latin typeface="Montserrat Bold"/>
              </a:rPr>
              <a:t>Prototypical network</a:t>
            </a:r>
            <a:r>
              <a:rPr lang="en-US" sz="2600">
                <a:solidFill>
                  <a:srgbClr val="FFFFFF"/>
                </a:solidFill>
                <a:latin typeface="Montserrat"/>
              </a:rPr>
              <a:t> layer as an effective way to classify off a small number of examples </a:t>
            </a:r>
          </a:p>
          <a:p>
            <a:pPr algn="l" marL="707292" indent="-353646" lvl="1">
              <a:lnSpc>
                <a:spcPts val="2760"/>
              </a:lnSpc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B21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128400" y="0"/>
            <a:ext cx="9159600" cy="10287000"/>
            <a:chOff x="0" y="0"/>
            <a:chExt cx="122128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212828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2212828">
                  <a:moveTo>
                    <a:pt x="0" y="0"/>
                  </a:moveTo>
                  <a:lnTo>
                    <a:pt x="12212828" y="0"/>
                  </a:lnTo>
                  <a:lnTo>
                    <a:pt x="12212828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265400" cy="1177200"/>
            <a:chOff x="0" y="0"/>
            <a:chExt cx="1687200" cy="15696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687195" cy="1569593"/>
            </a:xfrm>
            <a:custGeom>
              <a:avLst/>
              <a:gdLst/>
              <a:ahLst/>
              <a:cxnLst/>
              <a:rect r="r" b="b" t="t" l="l"/>
              <a:pathLst>
                <a:path h="1569593" w="1687195">
                  <a:moveTo>
                    <a:pt x="0" y="0"/>
                  </a:moveTo>
                  <a:lnTo>
                    <a:pt x="1687195" y="0"/>
                  </a:lnTo>
                  <a:lnTo>
                    <a:pt x="1687195" y="1569593"/>
                  </a:lnTo>
                  <a:lnTo>
                    <a:pt x="0" y="1569593"/>
                  </a:lnTo>
                  <a:close/>
                </a:path>
              </a:pathLst>
            </a:custGeom>
            <a:solidFill>
              <a:srgbClr val="1B212C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424100" y="443502"/>
            <a:ext cx="439200" cy="37800"/>
            <a:chOff x="0" y="0"/>
            <a:chExt cx="585600" cy="504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85597" cy="50419"/>
            </a:xfrm>
            <a:custGeom>
              <a:avLst/>
              <a:gdLst/>
              <a:ahLst/>
              <a:cxnLst/>
              <a:rect r="r" b="b" t="t" l="l"/>
              <a:pathLst>
                <a:path h="50419" w="585597">
                  <a:moveTo>
                    <a:pt x="0" y="0"/>
                  </a:moveTo>
                  <a:lnTo>
                    <a:pt x="585597" y="0"/>
                  </a:lnTo>
                  <a:lnTo>
                    <a:pt x="585597" y="50419"/>
                  </a:lnTo>
                  <a:lnTo>
                    <a:pt x="0" y="50419"/>
                  </a:lnTo>
                  <a:close/>
                </a:path>
              </a:pathLst>
            </a:custGeom>
            <a:solidFill>
              <a:srgbClr val="55688B">
                <a:alpha val="35686"/>
              </a:srgbClr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424100" y="568450"/>
            <a:ext cx="439200" cy="37800"/>
            <a:chOff x="0" y="0"/>
            <a:chExt cx="585600" cy="504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85597" cy="50419"/>
            </a:xfrm>
            <a:custGeom>
              <a:avLst/>
              <a:gdLst/>
              <a:ahLst/>
              <a:cxnLst/>
              <a:rect r="r" b="b" t="t" l="l"/>
              <a:pathLst>
                <a:path h="50419" w="585597">
                  <a:moveTo>
                    <a:pt x="0" y="0"/>
                  </a:moveTo>
                  <a:lnTo>
                    <a:pt x="585597" y="0"/>
                  </a:lnTo>
                  <a:lnTo>
                    <a:pt x="585597" y="50419"/>
                  </a:lnTo>
                  <a:lnTo>
                    <a:pt x="0" y="50419"/>
                  </a:lnTo>
                  <a:close/>
                </a:path>
              </a:pathLst>
            </a:custGeom>
            <a:solidFill>
              <a:srgbClr val="55688B">
                <a:alpha val="35686"/>
              </a:srgbClr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424100" y="693398"/>
            <a:ext cx="439200" cy="37800"/>
            <a:chOff x="0" y="0"/>
            <a:chExt cx="585600" cy="504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85597" cy="50419"/>
            </a:xfrm>
            <a:custGeom>
              <a:avLst/>
              <a:gdLst/>
              <a:ahLst/>
              <a:cxnLst/>
              <a:rect r="r" b="b" t="t" l="l"/>
              <a:pathLst>
                <a:path h="50419" w="585597">
                  <a:moveTo>
                    <a:pt x="0" y="0"/>
                  </a:moveTo>
                  <a:lnTo>
                    <a:pt x="585597" y="0"/>
                  </a:lnTo>
                  <a:lnTo>
                    <a:pt x="585597" y="50419"/>
                  </a:lnTo>
                  <a:lnTo>
                    <a:pt x="0" y="50419"/>
                  </a:lnTo>
                  <a:close/>
                </a:path>
              </a:pathLst>
            </a:custGeom>
            <a:solidFill>
              <a:srgbClr val="55688B">
                <a:alpha val="35686"/>
              </a:srgbClr>
            </a:solid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0" y="762002"/>
            <a:ext cx="2075700" cy="2032576"/>
          </a:xfrm>
          <a:custGeom>
            <a:avLst/>
            <a:gdLst/>
            <a:ahLst/>
            <a:cxnLst/>
            <a:rect r="r" b="b" t="t" l="l"/>
            <a:pathLst>
              <a:path h="2032576" w="2075700">
                <a:moveTo>
                  <a:pt x="0" y="0"/>
                </a:moveTo>
                <a:lnTo>
                  <a:pt x="2075700" y="0"/>
                </a:lnTo>
                <a:lnTo>
                  <a:pt x="2075700" y="2032576"/>
                </a:lnTo>
                <a:lnTo>
                  <a:pt x="0" y="20325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0756800" y="2916450"/>
            <a:ext cx="6008300" cy="4020250"/>
          </a:xfrm>
          <a:custGeom>
            <a:avLst/>
            <a:gdLst/>
            <a:ahLst/>
            <a:cxnLst/>
            <a:rect r="r" b="b" t="t" l="l"/>
            <a:pathLst>
              <a:path h="4020250" w="6008300">
                <a:moveTo>
                  <a:pt x="0" y="0"/>
                </a:moveTo>
                <a:lnTo>
                  <a:pt x="6008300" y="0"/>
                </a:lnTo>
                <a:lnTo>
                  <a:pt x="6008300" y="4020250"/>
                </a:lnTo>
                <a:lnTo>
                  <a:pt x="0" y="40202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960825" y="2941200"/>
            <a:ext cx="5980950" cy="670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20"/>
              </a:lnSpc>
            </a:pPr>
            <a:r>
              <a:rPr lang="en-US" sz="4000">
                <a:solidFill>
                  <a:srgbClr val="FFFFFF"/>
                </a:solidFill>
                <a:latin typeface="Montserrat"/>
              </a:rPr>
              <a:t>Prototypical Networks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60825" y="3991575"/>
            <a:ext cx="7438950" cy="39098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19480" indent="-459740" lvl="1">
              <a:lnSpc>
                <a:spcPts val="3587"/>
              </a:lnSpc>
              <a:buFont typeface="Arial"/>
              <a:buChar char="•"/>
            </a:pPr>
            <a:r>
              <a:rPr lang="en-US" sz="2600">
                <a:solidFill>
                  <a:srgbClr val="FFFFFF"/>
                </a:solidFill>
                <a:latin typeface="Montserrat"/>
              </a:rPr>
              <a:t>Trains on support and query sets</a:t>
            </a:r>
          </a:p>
          <a:p>
            <a:pPr algn="l" marL="919480" indent="-459740" lvl="1">
              <a:lnSpc>
                <a:spcPts val="3587"/>
              </a:lnSpc>
              <a:buFont typeface="Arial"/>
              <a:buChar char="•"/>
            </a:pPr>
            <a:r>
              <a:rPr lang="en-US" sz="2600">
                <a:solidFill>
                  <a:srgbClr val="FFFFFF"/>
                </a:solidFill>
                <a:latin typeface="Montserrat"/>
              </a:rPr>
              <a:t>Calculates class prototypes as mean vectors of support set features</a:t>
            </a:r>
          </a:p>
          <a:p>
            <a:pPr algn="l" marL="919480" indent="-459740" lvl="1">
              <a:lnSpc>
                <a:spcPts val="3587"/>
              </a:lnSpc>
              <a:buFont typeface="Arial"/>
              <a:buChar char="•"/>
            </a:pPr>
            <a:r>
              <a:rPr lang="en-US" sz="2600">
                <a:solidFill>
                  <a:srgbClr val="FFFFFF"/>
                </a:solidFill>
                <a:latin typeface="Montserrat"/>
              </a:rPr>
              <a:t>Calculates distance of new example to each class prototype to make prediction</a:t>
            </a:r>
          </a:p>
          <a:p>
            <a:pPr algn="l" marL="919480" indent="-459740" lvl="1">
              <a:lnSpc>
                <a:spcPts val="3587"/>
              </a:lnSpc>
              <a:buFont typeface="Arial"/>
              <a:buChar char="•"/>
            </a:pPr>
            <a:r>
              <a:rPr lang="en-US" sz="2600">
                <a:solidFill>
                  <a:srgbClr val="FFFFFF"/>
                </a:solidFill>
                <a:latin typeface="Montserrat"/>
              </a:rPr>
              <a:t>Generalises well over small number of examples </a:t>
            </a:r>
          </a:p>
          <a:p>
            <a:pPr algn="l" marL="707292" indent="-353646" lvl="1">
              <a:lnSpc>
                <a:spcPts val="2760"/>
              </a:lnSpc>
            </a:pPr>
          </a:p>
        </p:txBody>
      </p:sp>
      <p:sp>
        <p:nvSpPr>
          <p:cNvPr name="TextBox 16" id="16"/>
          <p:cNvSpPr txBox="true"/>
          <p:nvPr/>
        </p:nvSpPr>
        <p:spPr>
          <a:xfrm rot="0">
            <a:off x="10727575" y="7283800"/>
            <a:ext cx="6066750" cy="303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20"/>
              </a:lnSpc>
            </a:pPr>
            <a:r>
              <a:rPr lang="en-US" sz="1600">
                <a:solidFill>
                  <a:srgbClr val="1B212C"/>
                </a:solidFill>
                <a:latin typeface="Lato"/>
              </a:rPr>
              <a:t>Image from https://arxiv.org/pdf/1703.05175.pdf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B21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265400" cy="1177200"/>
            <a:chOff x="0" y="0"/>
            <a:chExt cx="1687200" cy="15696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687195" cy="1569593"/>
            </a:xfrm>
            <a:custGeom>
              <a:avLst/>
              <a:gdLst/>
              <a:ahLst/>
              <a:cxnLst/>
              <a:rect r="r" b="b" t="t" l="l"/>
              <a:pathLst>
                <a:path h="1569593" w="1687195">
                  <a:moveTo>
                    <a:pt x="0" y="0"/>
                  </a:moveTo>
                  <a:lnTo>
                    <a:pt x="1687195" y="0"/>
                  </a:lnTo>
                  <a:lnTo>
                    <a:pt x="1687195" y="1569593"/>
                  </a:lnTo>
                  <a:lnTo>
                    <a:pt x="0" y="1569593"/>
                  </a:lnTo>
                  <a:close/>
                </a:path>
              </a:pathLst>
            </a:custGeom>
            <a:solidFill>
              <a:srgbClr val="1B212C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424100" y="443502"/>
            <a:ext cx="439200" cy="37800"/>
            <a:chOff x="0" y="0"/>
            <a:chExt cx="585600" cy="504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85597" cy="50419"/>
            </a:xfrm>
            <a:custGeom>
              <a:avLst/>
              <a:gdLst/>
              <a:ahLst/>
              <a:cxnLst/>
              <a:rect r="r" b="b" t="t" l="l"/>
              <a:pathLst>
                <a:path h="50419" w="585597">
                  <a:moveTo>
                    <a:pt x="0" y="0"/>
                  </a:moveTo>
                  <a:lnTo>
                    <a:pt x="585597" y="0"/>
                  </a:lnTo>
                  <a:lnTo>
                    <a:pt x="585597" y="50419"/>
                  </a:lnTo>
                  <a:lnTo>
                    <a:pt x="0" y="50419"/>
                  </a:lnTo>
                  <a:close/>
                </a:path>
              </a:pathLst>
            </a:custGeom>
            <a:solidFill>
              <a:srgbClr val="55688B">
                <a:alpha val="35686"/>
              </a:srgbClr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424100" y="568450"/>
            <a:ext cx="439200" cy="37800"/>
            <a:chOff x="0" y="0"/>
            <a:chExt cx="585600" cy="504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85597" cy="50419"/>
            </a:xfrm>
            <a:custGeom>
              <a:avLst/>
              <a:gdLst/>
              <a:ahLst/>
              <a:cxnLst/>
              <a:rect r="r" b="b" t="t" l="l"/>
              <a:pathLst>
                <a:path h="50419" w="585597">
                  <a:moveTo>
                    <a:pt x="0" y="0"/>
                  </a:moveTo>
                  <a:lnTo>
                    <a:pt x="585597" y="0"/>
                  </a:lnTo>
                  <a:lnTo>
                    <a:pt x="585597" y="50419"/>
                  </a:lnTo>
                  <a:lnTo>
                    <a:pt x="0" y="50419"/>
                  </a:lnTo>
                  <a:close/>
                </a:path>
              </a:pathLst>
            </a:custGeom>
            <a:solidFill>
              <a:srgbClr val="55688B">
                <a:alpha val="35686"/>
              </a:srgbClr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424100" y="693398"/>
            <a:ext cx="439200" cy="37800"/>
            <a:chOff x="0" y="0"/>
            <a:chExt cx="585600" cy="504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85597" cy="50419"/>
            </a:xfrm>
            <a:custGeom>
              <a:avLst/>
              <a:gdLst/>
              <a:ahLst/>
              <a:cxnLst/>
              <a:rect r="r" b="b" t="t" l="l"/>
              <a:pathLst>
                <a:path h="50419" w="585597">
                  <a:moveTo>
                    <a:pt x="0" y="0"/>
                  </a:moveTo>
                  <a:lnTo>
                    <a:pt x="585597" y="0"/>
                  </a:lnTo>
                  <a:lnTo>
                    <a:pt x="585597" y="50419"/>
                  </a:lnTo>
                  <a:lnTo>
                    <a:pt x="0" y="50419"/>
                  </a:lnTo>
                  <a:close/>
                </a:path>
              </a:pathLst>
            </a:custGeom>
            <a:solidFill>
              <a:srgbClr val="55688B">
                <a:alpha val="35686"/>
              </a:srgbClr>
            </a:solid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0" y="762002"/>
            <a:ext cx="2075700" cy="2032576"/>
          </a:xfrm>
          <a:custGeom>
            <a:avLst/>
            <a:gdLst/>
            <a:ahLst/>
            <a:cxnLst/>
            <a:rect r="r" b="b" t="t" l="l"/>
            <a:pathLst>
              <a:path h="2032576" w="2075700">
                <a:moveTo>
                  <a:pt x="0" y="0"/>
                </a:moveTo>
                <a:lnTo>
                  <a:pt x="2075700" y="0"/>
                </a:lnTo>
                <a:lnTo>
                  <a:pt x="2075700" y="2032576"/>
                </a:lnTo>
                <a:lnTo>
                  <a:pt x="0" y="20325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2686425" y="3178900"/>
            <a:ext cx="11036550" cy="8835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87"/>
              </a:lnSpc>
            </a:pPr>
            <a:r>
              <a:rPr lang="en-US" sz="2600">
                <a:solidFill>
                  <a:srgbClr val="FFFFFF"/>
                </a:solidFill>
                <a:latin typeface="Lato"/>
              </a:rPr>
              <a:t>Each dataset tested on 10 images of unseen data.</a:t>
            </a:r>
          </a:p>
          <a:p>
            <a:pPr algn="l">
              <a:lnSpc>
                <a:spcPts val="3587"/>
              </a:lnSpc>
            </a:pPr>
          </a:p>
        </p:txBody>
      </p:sp>
      <p:grpSp>
        <p:nvGrpSpPr>
          <p:cNvPr name="Group 12" id="12"/>
          <p:cNvGrpSpPr/>
          <p:nvPr/>
        </p:nvGrpSpPr>
        <p:grpSpPr>
          <a:xfrm rot="0">
            <a:off x="4422876" y="4642500"/>
            <a:ext cx="2036400" cy="2036400"/>
            <a:chOff x="0" y="0"/>
            <a:chExt cx="2715200" cy="27152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715260" cy="2715260"/>
            </a:xfrm>
            <a:custGeom>
              <a:avLst/>
              <a:gdLst/>
              <a:ahLst/>
              <a:cxnLst/>
              <a:rect r="r" b="b" t="t" l="l"/>
              <a:pathLst>
                <a:path h="2715260" w="2715260">
                  <a:moveTo>
                    <a:pt x="0" y="1357630"/>
                  </a:moveTo>
                  <a:cubicBezTo>
                    <a:pt x="0" y="607822"/>
                    <a:pt x="607822" y="0"/>
                    <a:pt x="1357630" y="0"/>
                  </a:cubicBezTo>
                  <a:cubicBezTo>
                    <a:pt x="2107438" y="0"/>
                    <a:pt x="2715260" y="607822"/>
                    <a:pt x="2715260" y="1357630"/>
                  </a:cubicBezTo>
                  <a:cubicBezTo>
                    <a:pt x="2715260" y="2107438"/>
                    <a:pt x="2107438" y="2715260"/>
                    <a:pt x="1357630" y="2715260"/>
                  </a:cubicBezTo>
                  <a:cubicBezTo>
                    <a:pt x="607822" y="2715260"/>
                    <a:pt x="0" y="2107438"/>
                    <a:pt x="0" y="135763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4523376" y="4743000"/>
            <a:ext cx="1835400" cy="1835400"/>
            <a:chOff x="0" y="0"/>
            <a:chExt cx="2447200" cy="24472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447290" cy="2447290"/>
            </a:xfrm>
            <a:custGeom>
              <a:avLst/>
              <a:gdLst/>
              <a:ahLst/>
              <a:cxnLst/>
              <a:rect r="r" b="b" t="t" l="l"/>
              <a:pathLst>
                <a:path h="2447290" w="2447290">
                  <a:moveTo>
                    <a:pt x="0" y="1223645"/>
                  </a:moveTo>
                  <a:cubicBezTo>
                    <a:pt x="0" y="547878"/>
                    <a:pt x="547878" y="0"/>
                    <a:pt x="1223645" y="0"/>
                  </a:cubicBezTo>
                  <a:cubicBezTo>
                    <a:pt x="1899412" y="0"/>
                    <a:pt x="2447290" y="547878"/>
                    <a:pt x="2447290" y="1223645"/>
                  </a:cubicBezTo>
                  <a:cubicBezTo>
                    <a:pt x="2447290" y="1899412"/>
                    <a:pt x="1899412" y="2447290"/>
                    <a:pt x="1223645" y="2447290"/>
                  </a:cubicBezTo>
                  <a:cubicBezTo>
                    <a:pt x="547878" y="2447290"/>
                    <a:pt x="0" y="1899412"/>
                    <a:pt x="0" y="1223645"/>
                  </a:cubicBezTo>
                  <a:close/>
                </a:path>
              </a:pathLst>
            </a:custGeom>
            <a:solidFill>
              <a:srgbClr val="CCCCCC"/>
            </a:soli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4523376" y="4743000"/>
            <a:ext cx="1835400" cy="1835400"/>
            <a:chOff x="0" y="0"/>
            <a:chExt cx="2447200" cy="24472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-2794" y="0"/>
              <a:ext cx="2458212" cy="2452751"/>
            </a:xfrm>
            <a:custGeom>
              <a:avLst/>
              <a:gdLst/>
              <a:ahLst/>
              <a:cxnLst/>
              <a:rect r="r" b="b" t="t" l="l"/>
              <a:pathLst>
                <a:path h="2452751" w="2458212">
                  <a:moveTo>
                    <a:pt x="1246632" y="127"/>
                  </a:moveTo>
                  <a:cubicBezTo>
                    <a:pt x="1920367" y="11303"/>
                    <a:pt x="2458212" y="565023"/>
                    <a:pt x="2449957" y="1238758"/>
                  </a:cubicBezTo>
                  <a:cubicBezTo>
                    <a:pt x="2441702" y="1912493"/>
                    <a:pt x="1890141" y="2452751"/>
                    <a:pt x="1216279" y="2447163"/>
                  </a:cubicBezTo>
                  <a:cubicBezTo>
                    <a:pt x="542417" y="2441575"/>
                    <a:pt x="0" y="1892300"/>
                    <a:pt x="2794" y="1218565"/>
                  </a:cubicBezTo>
                  <a:cubicBezTo>
                    <a:pt x="5588" y="544830"/>
                    <a:pt x="552577" y="0"/>
                    <a:pt x="1226439" y="0"/>
                  </a:cubicBezTo>
                  <a:lnTo>
                    <a:pt x="1226439" y="1223645"/>
                  </a:lnTo>
                  <a:close/>
                </a:path>
              </a:pathLst>
            </a:custGeom>
            <a:gradFill rotWithShape="true">
              <a:gsLst>
                <a:gs pos="0">
                  <a:srgbClr val="A8B8DF">
                    <a:alpha val="100000"/>
                  </a:srgbClr>
                </a:gs>
                <a:gs pos="100000">
                  <a:srgbClr val="516DB4">
                    <a:alpha val="100000"/>
                  </a:srgbClr>
                </a:gs>
              </a:gsLst>
              <a:lin ang="5400012"/>
            </a:grad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4784976" y="5004600"/>
            <a:ext cx="1312200" cy="1312200"/>
            <a:chOff x="0" y="0"/>
            <a:chExt cx="1749600" cy="17496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749552" cy="1749552"/>
            </a:xfrm>
            <a:custGeom>
              <a:avLst/>
              <a:gdLst/>
              <a:ahLst/>
              <a:cxnLst/>
              <a:rect r="r" b="b" t="t" l="l"/>
              <a:pathLst>
                <a:path h="1749552" w="1749552">
                  <a:moveTo>
                    <a:pt x="0" y="874776"/>
                  </a:moveTo>
                  <a:cubicBezTo>
                    <a:pt x="0" y="391668"/>
                    <a:pt x="391668" y="0"/>
                    <a:pt x="874776" y="0"/>
                  </a:cubicBezTo>
                  <a:cubicBezTo>
                    <a:pt x="1357884" y="0"/>
                    <a:pt x="1749552" y="391668"/>
                    <a:pt x="1749552" y="874776"/>
                  </a:cubicBezTo>
                  <a:cubicBezTo>
                    <a:pt x="1749552" y="1357884"/>
                    <a:pt x="1357884" y="1749552"/>
                    <a:pt x="874776" y="1749552"/>
                  </a:cubicBezTo>
                  <a:cubicBezTo>
                    <a:pt x="391668" y="1749552"/>
                    <a:pt x="0" y="1357884"/>
                    <a:pt x="0" y="874776"/>
                  </a:cubicBezTo>
                  <a:close/>
                </a:path>
              </a:pathLst>
            </a:custGeom>
            <a:solidFill>
              <a:srgbClr val="1B212C"/>
            </a:solid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8118626" y="4642500"/>
            <a:ext cx="2036400" cy="2036400"/>
            <a:chOff x="0" y="0"/>
            <a:chExt cx="2715200" cy="27152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2715260" cy="2715260"/>
            </a:xfrm>
            <a:custGeom>
              <a:avLst/>
              <a:gdLst/>
              <a:ahLst/>
              <a:cxnLst/>
              <a:rect r="r" b="b" t="t" l="l"/>
              <a:pathLst>
                <a:path h="2715260" w="2715260">
                  <a:moveTo>
                    <a:pt x="0" y="1357630"/>
                  </a:moveTo>
                  <a:cubicBezTo>
                    <a:pt x="0" y="607822"/>
                    <a:pt x="607822" y="0"/>
                    <a:pt x="1357630" y="0"/>
                  </a:cubicBezTo>
                  <a:cubicBezTo>
                    <a:pt x="2107438" y="0"/>
                    <a:pt x="2715260" y="607822"/>
                    <a:pt x="2715260" y="1357630"/>
                  </a:cubicBezTo>
                  <a:cubicBezTo>
                    <a:pt x="2715260" y="2107438"/>
                    <a:pt x="2107438" y="2715260"/>
                    <a:pt x="1357630" y="2715260"/>
                  </a:cubicBezTo>
                  <a:cubicBezTo>
                    <a:pt x="607822" y="2715260"/>
                    <a:pt x="0" y="2107438"/>
                    <a:pt x="0" y="135763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8219126" y="4743000"/>
            <a:ext cx="1835400" cy="1835400"/>
            <a:chOff x="0" y="0"/>
            <a:chExt cx="2447200" cy="24472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2447290" cy="2447290"/>
            </a:xfrm>
            <a:custGeom>
              <a:avLst/>
              <a:gdLst/>
              <a:ahLst/>
              <a:cxnLst/>
              <a:rect r="r" b="b" t="t" l="l"/>
              <a:pathLst>
                <a:path h="2447290" w="2447290">
                  <a:moveTo>
                    <a:pt x="0" y="1223645"/>
                  </a:moveTo>
                  <a:cubicBezTo>
                    <a:pt x="0" y="547878"/>
                    <a:pt x="547878" y="0"/>
                    <a:pt x="1223645" y="0"/>
                  </a:cubicBezTo>
                  <a:cubicBezTo>
                    <a:pt x="1899412" y="0"/>
                    <a:pt x="2447290" y="547878"/>
                    <a:pt x="2447290" y="1223645"/>
                  </a:cubicBezTo>
                  <a:cubicBezTo>
                    <a:pt x="2447290" y="1899412"/>
                    <a:pt x="1899412" y="2447290"/>
                    <a:pt x="1223645" y="2447290"/>
                  </a:cubicBezTo>
                  <a:cubicBezTo>
                    <a:pt x="547878" y="2447290"/>
                    <a:pt x="0" y="1899412"/>
                    <a:pt x="0" y="1223645"/>
                  </a:cubicBezTo>
                  <a:close/>
                </a:path>
              </a:pathLst>
            </a:custGeom>
            <a:solidFill>
              <a:srgbClr val="CCCCCC"/>
            </a:solidFill>
          </p:spPr>
        </p:sp>
      </p:grpSp>
      <p:grpSp>
        <p:nvGrpSpPr>
          <p:cNvPr name="Group 24" id="24"/>
          <p:cNvGrpSpPr/>
          <p:nvPr/>
        </p:nvGrpSpPr>
        <p:grpSpPr>
          <a:xfrm rot="0">
            <a:off x="8219126" y="4743000"/>
            <a:ext cx="1835400" cy="1835400"/>
            <a:chOff x="0" y="0"/>
            <a:chExt cx="2447200" cy="24472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-71120" y="0"/>
              <a:ext cx="2660523" cy="2566035"/>
            </a:xfrm>
            <a:custGeom>
              <a:avLst/>
              <a:gdLst/>
              <a:ahLst/>
              <a:cxnLst/>
              <a:rect r="r" b="b" t="t" l="l"/>
              <a:pathLst>
                <a:path h="2566035" w="2660523">
                  <a:moveTo>
                    <a:pt x="1922526" y="173355"/>
                  </a:moveTo>
                  <a:cubicBezTo>
                    <a:pt x="2448052" y="487426"/>
                    <a:pt x="2660523" y="1141730"/>
                    <a:pt x="2419858" y="1704721"/>
                  </a:cubicBezTo>
                  <a:cubicBezTo>
                    <a:pt x="2179193" y="2267712"/>
                    <a:pt x="1559306" y="2566035"/>
                    <a:pt x="969137" y="2403094"/>
                  </a:cubicBezTo>
                  <a:cubicBezTo>
                    <a:pt x="378968" y="2240153"/>
                    <a:pt x="0" y="1665986"/>
                    <a:pt x="82169" y="1059307"/>
                  </a:cubicBezTo>
                  <a:cubicBezTo>
                    <a:pt x="164338" y="452628"/>
                    <a:pt x="682498" y="0"/>
                    <a:pt x="1294765" y="0"/>
                  </a:cubicBezTo>
                  <a:lnTo>
                    <a:pt x="1294765" y="1223645"/>
                  </a:lnTo>
                  <a:close/>
                </a:path>
              </a:pathLst>
            </a:custGeom>
            <a:gradFill rotWithShape="true">
              <a:gsLst>
                <a:gs pos="0">
                  <a:srgbClr val="A8B8DF">
                    <a:alpha val="100000"/>
                  </a:srgbClr>
                </a:gs>
                <a:gs pos="100000">
                  <a:srgbClr val="516DB4">
                    <a:alpha val="100000"/>
                  </a:srgbClr>
                </a:gs>
              </a:gsLst>
              <a:lin ang="5400012"/>
            </a:gradFill>
          </p:spPr>
        </p:sp>
      </p:grpSp>
      <p:grpSp>
        <p:nvGrpSpPr>
          <p:cNvPr name="Group 26" id="26"/>
          <p:cNvGrpSpPr/>
          <p:nvPr/>
        </p:nvGrpSpPr>
        <p:grpSpPr>
          <a:xfrm rot="0">
            <a:off x="8480726" y="5004600"/>
            <a:ext cx="1312200" cy="1312200"/>
            <a:chOff x="0" y="0"/>
            <a:chExt cx="1749600" cy="17496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749552" cy="1749552"/>
            </a:xfrm>
            <a:custGeom>
              <a:avLst/>
              <a:gdLst/>
              <a:ahLst/>
              <a:cxnLst/>
              <a:rect r="r" b="b" t="t" l="l"/>
              <a:pathLst>
                <a:path h="1749552" w="1749552">
                  <a:moveTo>
                    <a:pt x="0" y="874776"/>
                  </a:moveTo>
                  <a:cubicBezTo>
                    <a:pt x="0" y="391668"/>
                    <a:pt x="391668" y="0"/>
                    <a:pt x="874776" y="0"/>
                  </a:cubicBezTo>
                  <a:cubicBezTo>
                    <a:pt x="1357884" y="0"/>
                    <a:pt x="1749552" y="391668"/>
                    <a:pt x="1749552" y="874776"/>
                  </a:cubicBezTo>
                  <a:cubicBezTo>
                    <a:pt x="1749552" y="1357884"/>
                    <a:pt x="1357884" y="1749552"/>
                    <a:pt x="874776" y="1749552"/>
                  </a:cubicBezTo>
                  <a:cubicBezTo>
                    <a:pt x="391668" y="1749552"/>
                    <a:pt x="0" y="1357884"/>
                    <a:pt x="0" y="874776"/>
                  </a:cubicBezTo>
                  <a:close/>
                </a:path>
              </a:pathLst>
            </a:custGeom>
            <a:solidFill>
              <a:srgbClr val="1B212C"/>
            </a:solidFill>
          </p:spPr>
        </p:sp>
      </p:grpSp>
      <p:grpSp>
        <p:nvGrpSpPr>
          <p:cNvPr name="Group 28" id="28"/>
          <p:cNvGrpSpPr/>
          <p:nvPr/>
        </p:nvGrpSpPr>
        <p:grpSpPr>
          <a:xfrm rot="0">
            <a:off x="11820276" y="4642500"/>
            <a:ext cx="2036400" cy="2036400"/>
            <a:chOff x="0" y="0"/>
            <a:chExt cx="2715200" cy="271520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2715260" cy="2715260"/>
            </a:xfrm>
            <a:custGeom>
              <a:avLst/>
              <a:gdLst/>
              <a:ahLst/>
              <a:cxnLst/>
              <a:rect r="r" b="b" t="t" l="l"/>
              <a:pathLst>
                <a:path h="2715260" w="2715260">
                  <a:moveTo>
                    <a:pt x="0" y="1357630"/>
                  </a:moveTo>
                  <a:cubicBezTo>
                    <a:pt x="0" y="607822"/>
                    <a:pt x="607822" y="0"/>
                    <a:pt x="1357630" y="0"/>
                  </a:cubicBezTo>
                  <a:cubicBezTo>
                    <a:pt x="2107438" y="0"/>
                    <a:pt x="2715260" y="607822"/>
                    <a:pt x="2715260" y="1357630"/>
                  </a:cubicBezTo>
                  <a:cubicBezTo>
                    <a:pt x="2715260" y="2107438"/>
                    <a:pt x="2107438" y="2715260"/>
                    <a:pt x="1357630" y="2715260"/>
                  </a:cubicBezTo>
                  <a:cubicBezTo>
                    <a:pt x="607822" y="2715260"/>
                    <a:pt x="0" y="2107438"/>
                    <a:pt x="0" y="135763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30" id="30"/>
          <p:cNvGrpSpPr/>
          <p:nvPr/>
        </p:nvGrpSpPr>
        <p:grpSpPr>
          <a:xfrm rot="0">
            <a:off x="11920776" y="4743000"/>
            <a:ext cx="1835400" cy="1835400"/>
            <a:chOff x="0" y="0"/>
            <a:chExt cx="2447200" cy="244720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2447290" cy="2447290"/>
            </a:xfrm>
            <a:custGeom>
              <a:avLst/>
              <a:gdLst/>
              <a:ahLst/>
              <a:cxnLst/>
              <a:rect r="r" b="b" t="t" l="l"/>
              <a:pathLst>
                <a:path h="2447290" w="2447290">
                  <a:moveTo>
                    <a:pt x="0" y="1223645"/>
                  </a:moveTo>
                  <a:cubicBezTo>
                    <a:pt x="0" y="547878"/>
                    <a:pt x="547878" y="0"/>
                    <a:pt x="1223645" y="0"/>
                  </a:cubicBezTo>
                  <a:cubicBezTo>
                    <a:pt x="1899412" y="0"/>
                    <a:pt x="2447290" y="547878"/>
                    <a:pt x="2447290" y="1223645"/>
                  </a:cubicBezTo>
                  <a:cubicBezTo>
                    <a:pt x="2447290" y="1899412"/>
                    <a:pt x="1899412" y="2447290"/>
                    <a:pt x="1223645" y="2447290"/>
                  </a:cubicBezTo>
                  <a:cubicBezTo>
                    <a:pt x="547878" y="2447290"/>
                    <a:pt x="0" y="1899412"/>
                    <a:pt x="0" y="1223645"/>
                  </a:cubicBezTo>
                  <a:close/>
                </a:path>
              </a:pathLst>
            </a:custGeom>
            <a:solidFill>
              <a:srgbClr val="CCCCCC"/>
            </a:solidFill>
          </p:spPr>
        </p:sp>
      </p:grpSp>
      <p:grpSp>
        <p:nvGrpSpPr>
          <p:cNvPr name="Group 32" id="32"/>
          <p:cNvGrpSpPr/>
          <p:nvPr/>
        </p:nvGrpSpPr>
        <p:grpSpPr>
          <a:xfrm rot="0">
            <a:off x="11920776" y="4743000"/>
            <a:ext cx="1835400" cy="1835400"/>
            <a:chOff x="0" y="0"/>
            <a:chExt cx="2447200" cy="2447200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-60706" y="127"/>
              <a:ext cx="2647061" cy="2557907"/>
            </a:xfrm>
            <a:custGeom>
              <a:avLst/>
              <a:gdLst/>
              <a:ahLst/>
              <a:cxnLst/>
              <a:rect r="r" b="b" t="t" l="l"/>
              <a:pathLst>
                <a:path h="2557907" w="2647061">
                  <a:moveTo>
                    <a:pt x="1862963" y="145415"/>
                  </a:moveTo>
                  <a:cubicBezTo>
                    <a:pt x="2405507" y="436626"/>
                    <a:pt x="2647061" y="1085723"/>
                    <a:pt x="2427097" y="1660779"/>
                  </a:cubicBezTo>
                  <a:cubicBezTo>
                    <a:pt x="2207133" y="2235835"/>
                    <a:pt x="1593977" y="2557907"/>
                    <a:pt x="995553" y="2412619"/>
                  </a:cubicBezTo>
                  <a:cubicBezTo>
                    <a:pt x="397129" y="2267331"/>
                    <a:pt x="0" y="1699895"/>
                    <a:pt x="68199" y="1087882"/>
                  </a:cubicBezTo>
                  <a:cubicBezTo>
                    <a:pt x="136398" y="475869"/>
                    <a:pt x="648716" y="10033"/>
                    <a:pt x="1264412" y="0"/>
                  </a:cubicBezTo>
                  <a:lnTo>
                    <a:pt x="1284224" y="1223391"/>
                  </a:lnTo>
                  <a:close/>
                </a:path>
              </a:pathLst>
            </a:custGeom>
            <a:gradFill rotWithShape="true">
              <a:gsLst>
                <a:gs pos="0">
                  <a:srgbClr val="A8B8DF">
                    <a:alpha val="100000"/>
                  </a:srgbClr>
                </a:gs>
                <a:gs pos="100000">
                  <a:srgbClr val="516DB4">
                    <a:alpha val="100000"/>
                  </a:srgbClr>
                </a:gs>
              </a:gsLst>
              <a:lin ang="5400012"/>
            </a:gradFill>
          </p:spPr>
        </p:sp>
      </p:grpSp>
      <p:grpSp>
        <p:nvGrpSpPr>
          <p:cNvPr name="Group 34" id="34"/>
          <p:cNvGrpSpPr/>
          <p:nvPr/>
        </p:nvGrpSpPr>
        <p:grpSpPr>
          <a:xfrm rot="0">
            <a:off x="12182376" y="5004600"/>
            <a:ext cx="1312200" cy="1312200"/>
            <a:chOff x="0" y="0"/>
            <a:chExt cx="1749600" cy="1749600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1749552" cy="1749552"/>
            </a:xfrm>
            <a:custGeom>
              <a:avLst/>
              <a:gdLst/>
              <a:ahLst/>
              <a:cxnLst/>
              <a:rect r="r" b="b" t="t" l="l"/>
              <a:pathLst>
                <a:path h="1749552" w="1749552">
                  <a:moveTo>
                    <a:pt x="0" y="874776"/>
                  </a:moveTo>
                  <a:cubicBezTo>
                    <a:pt x="0" y="391668"/>
                    <a:pt x="391668" y="0"/>
                    <a:pt x="874776" y="0"/>
                  </a:cubicBezTo>
                  <a:cubicBezTo>
                    <a:pt x="1357884" y="0"/>
                    <a:pt x="1749552" y="391668"/>
                    <a:pt x="1749552" y="874776"/>
                  </a:cubicBezTo>
                  <a:cubicBezTo>
                    <a:pt x="1749552" y="1357884"/>
                    <a:pt x="1357884" y="1749552"/>
                    <a:pt x="874776" y="1749552"/>
                  </a:cubicBezTo>
                  <a:cubicBezTo>
                    <a:pt x="391668" y="1749552"/>
                    <a:pt x="0" y="1357884"/>
                    <a:pt x="0" y="874776"/>
                  </a:cubicBezTo>
                  <a:close/>
                </a:path>
              </a:pathLst>
            </a:custGeom>
            <a:solidFill>
              <a:srgbClr val="1B212C"/>
            </a:solidFill>
          </p:spPr>
        </p:sp>
      </p:grpSp>
      <p:sp>
        <p:nvSpPr>
          <p:cNvPr name="TextBox 36" id="36"/>
          <p:cNvSpPr txBox="true"/>
          <p:nvPr/>
        </p:nvSpPr>
        <p:spPr>
          <a:xfrm rot="0">
            <a:off x="2686425" y="1699275"/>
            <a:ext cx="11036550" cy="1090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23"/>
              </a:lnSpc>
            </a:pPr>
            <a:r>
              <a:rPr lang="en-US" sz="4800">
                <a:solidFill>
                  <a:srgbClr val="FFFFFF"/>
                </a:solidFill>
                <a:latin typeface="Montserrat"/>
              </a:rPr>
              <a:t>Evaluation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4471251" y="6906980"/>
            <a:ext cx="1939950" cy="699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20"/>
              </a:lnSpc>
            </a:pPr>
            <a:r>
              <a:rPr lang="en-US" sz="1600">
                <a:solidFill>
                  <a:srgbClr val="FFFFFF"/>
                </a:solidFill>
                <a:latin typeface="Lato"/>
              </a:rPr>
              <a:t>Is Epic</a:t>
            </a:r>
          </a:p>
          <a:p>
            <a:pPr algn="ctr">
              <a:lnSpc>
                <a:spcPts val="1920"/>
              </a:lnSpc>
            </a:pPr>
            <a:r>
              <a:rPr lang="en-US" sz="1600">
                <a:solidFill>
                  <a:srgbClr val="FFFFFF"/>
                </a:solidFill>
                <a:latin typeface="Lato"/>
              </a:rPr>
              <a:t>Accuracy: 100%</a:t>
            </a:r>
          </a:p>
          <a:p>
            <a:pPr algn="ctr">
              <a:lnSpc>
                <a:spcPts val="1920"/>
              </a:lnSpc>
            </a:pPr>
            <a:r>
              <a:rPr lang="en-US" sz="1600">
                <a:solidFill>
                  <a:srgbClr val="FFFFFF"/>
                </a:solidFill>
                <a:latin typeface="Lato"/>
              </a:rPr>
              <a:t>F1 Score: 1.0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5063623" y="5402875"/>
            <a:ext cx="936150" cy="396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60"/>
              </a:lnSpc>
            </a:pPr>
            <a:r>
              <a:rPr lang="en-US" sz="2000">
                <a:solidFill>
                  <a:srgbClr val="FFFFFF"/>
                </a:solidFill>
                <a:latin typeface="Lato Bold"/>
              </a:rPr>
              <a:t>100%</a:t>
            </a:r>
          </a:p>
          <a:p>
            <a:pPr algn="ctr">
              <a:lnSpc>
                <a:spcPts val="3359"/>
              </a:lnSpc>
            </a:pPr>
          </a:p>
        </p:txBody>
      </p:sp>
      <p:sp>
        <p:nvSpPr>
          <p:cNvPr name="TextBox 39" id="39"/>
          <p:cNvSpPr txBox="true"/>
          <p:nvPr/>
        </p:nvSpPr>
        <p:spPr>
          <a:xfrm rot="0">
            <a:off x="8170275" y="6906980"/>
            <a:ext cx="1939950" cy="699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20"/>
              </a:lnSpc>
            </a:pPr>
            <a:r>
              <a:rPr lang="en-US" sz="1600">
                <a:solidFill>
                  <a:srgbClr val="FFFFFF"/>
                </a:solidFill>
                <a:latin typeface="Lato"/>
              </a:rPr>
              <a:t>Needs Respray</a:t>
            </a:r>
          </a:p>
          <a:p>
            <a:pPr algn="ctr">
              <a:lnSpc>
                <a:spcPts val="1920"/>
              </a:lnSpc>
            </a:pPr>
            <a:r>
              <a:rPr lang="en-US" sz="1600">
                <a:solidFill>
                  <a:srgbClr val="FFFFFF"/>
                </a:solidFill>
                <a:latin typeface="Lato"/>
              </a:rPr>
              <a:t>Accuracy: 90%</a:t>
            </a:r>
          </a:p>
          <a:p>
            <a:pPr algn="ctr">
              <a:lnSpc>
                <a:spcPts val="1920"/>
              </a:lnSpc>
            </a:pPr>
            <a:r>
              <a:rPr lang="en-US" sz="1600">
                <a:solidFill>
                  <a:srgbClr val="FFFFFF"/>
                </a:solidFill>
                <a:latin typeface="Lato"/>
              </a:rPr>
              <a:t>F1 Score: 0.89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8762659" y="5402865"/>
            <a:ext cx="741750" cy="396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60"/>
              </a:lnSpc>
            </a:pPr>
            <a:r>
              <a:rPr lang="en-US" sz="2000">
                <a:solidFill>
                  <a:srgbClr val="FFFFFF"/>
                </a:solidFill>
                <a:latin typeface="Lato Bold"/>
              </a:rPr>
              <a:t>90%</a:t>
            </a:r>
          </a:p>
          <a:p>
            <a:pPr algn="ctr">
              <a:lnSpc>
                <a:spcPts val="3359"/>
              </a:lnSpc>
            </a:pPr>
          </a:p>
        </p:txBody>
      </p:sp>
      <p:sp>
        <p:nvSpPr>
          <p:cNvPr name="TextBox 41" id="41"/>
          <p:cNvSpPr txBox="true"/>
          <p:nvPr/>
        </p:nvSpPr>
        <p:spPr>
          <a:xfrm rot="0">
            <a:off x="11876795" y="6906980"/>
            <a:ext cx="1939950" cy="723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20"/>
              </a:lnSpc>
            </a:pPr>
            <a:r>
              <a:rPr lang="en-US" sz="1600">
                <a:solidFill>
                  <a:srgbClr val="FFFFFF"/>
                </a:solidFill>
                <a:latin typeface="Lato"/>
              </a:rPr>
              <a:t>GenAI</a:t>
            </a:r>
          </a:p>
          <a:p>
            <a:pPr algn="ctr">
              <a:lnSpc>
                <a:spcPts val="1920"/>
              </a:lnSpc>
            </a:pPr>
            <a:r>
              <a:rPr lang="en-US" sz="1600">
                <a:solidFill>
                  <a:srgbClr val="FFFFFF"/>
                </a:solidFill>
                <a:latin typeface="Lato"/>
              </a:rPr>
              <a:t>Accuracy: 90%</a:t>
            </a:r>
          </a:p>
          <a:p>
            <a:pPr algn="ctr">
              <a:lnSpc>
                <a:spcPts val="1920"/>
              </a:lnSpc>
            </a:pPr>
            <a:r>
              <a:rPr lang="en-US" sz="1600">
                <a:solidFill>
                  <a:srgbClr val="FFFFFF"/>
                </a:solidFill>
                <a:latin typeface="Lato"/>
              </a:rPr>
              <a:t>F1 Score: 0.91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12479697" y="5402865"/>
            <a:ext cx="741750" cy="396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60"/>
              </a:lnSpc>
            </a:pPr>
            <a:r>
              <a:rPr lang="en-US" sz="2000">
                <a:solidFill>
                  <a:srgbClr val="FFFFFF"/>
                </a:solidFill>
                <a:latin typeface="Lato Bold"/>
              </a:rPr>
              <a:t>90%</a:t>
            </a:r>
          </a:p>
          <a:p>
            <a:pPr algn="ctr">
              <a:lnSpc>
                <a:spcPts val="3359"/>
              </a:lnSpc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B21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265400" cy="1177200"/>
            <a:chOff x="0" y="0"/>
            <a:chExt cx="1687200" cy="15696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687195" cy="1569593"/>
            </a:xfrm>
            <a:custGeom>
              <a:avLst/>
              <a:gdLst/>
              <a:ahLst/>
              <a:cxnLst/>
              <a:rect r="r" b="b" t="t" l="l"/>
              <a:pathLst>
                <a:path h="1569593" w="1687195">
                  <a:moveTo>
                    <a:pt x="0" y="0"/>
                  </a:moveTo>
                  <a:lnTo>
                    <a:pt x="1687195" y="0"/>
                  </a:lnTo>
                  <a:lnTo>
                    <a:pt x="1687195" y="1569593"/>
                  </a:lnTo>
                  <a:lnTo>
                    <a:pt x="0" y="1569593"/>
                  </a:lnTo>
                  <a:close/>
                </a:path>
              </a:pathLst>
            </a:custGeom>
            <a:solidFill>
              <a:srgbClr val="1B212C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424100" y="443502"/>
            <a:ext cx="439200" cy="37800"/>
            <a:chOff x="0" y="0"/>
            <a:chExt cx="585600" cy="504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85597" cy="50419"/>
            </a:xfrm>
            <a:custGeom>
              <a:avLst/>
              <a:gdLst/>
              <a:ahLst/>
              <a:cxnLst/>
              <a:rect r="r" b="b" t="t" l="l"/>
              <a:pathLst>
                <a:path h="50419" w="585597">
                  <a:moveTo>
                    <a:pt x="0" y="0"/>
                  </a:moveTo>
                  <a:lnTo>
                    <a:pt x="585597" y="0"/>
                  </a:lnTo>
                  <a:lnTo>
                    <a:pt x="585597" y="50419"/>
                  </a:lnTo>
                  <a:lnTo>
                    <a:pt x="0" y="50419"/>
                  </a:lnTo>
                  <a:close/>
                </a:path>
              </a:pathLst>
            </a:custGeom>
            <a:solidFill>
              <a:srgbClr val="55688B">
                <a:alpha val="35686"/>
              </a:srgbClr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424100" y="568450"/>
            <a:ext cx="439200" cy="37800"/>
            <a:chOff x="0" y="0"/>
            <a:chExt cx="585600" cy="504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85597" cy="50419"/>
            </a:xfrm>
            <a:custGeom>
              <a:avLst/>
              <a:gdLst/>
              <a:ahLst/>
              <a:cxnLst/>
              <a:rect r="r" b="b" t="t" l="l"/>
              <a:pathLst>
                <a:path h="50419" w="585597">
                  <a:moveTo>
                    <a:pt x="0" y="0"/>
                  </a:moveTo>
                  <a:lnTo>
                    <a:pt x="585597" y="0"/>
                  </a:lnTo>
                  <a:lnTo>
                    <a:pt x="585597" y="50419"/>
                  </a:lnTo>
                  <a:lnTo>
                    <a:pt x="0" y="50419"/>
                  </a:lnTo>
                  <a:close/>
                </a:path>
              </a:pathLst>
            </a:custGeom>
            <a:solidFill>
              <a:srgbClr val="55688B">
                <a:alpha val="35686"/>
              </a:srgbClr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424100" y="693398"/>
            <a:ext cx="439200" cy="37800"/>
            <a:chOff x="0" y="0"/>
            <a:chExt cx="585600" cy="504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85597" cy="50419"/>
            </a:xfrm>
            <a:custGeom>
              <a:avLst/>
              <a:gdLst/>
              <a:ahLst/>
              <a:cxnLst/>
              <a:rect r="r" b="b" t="t" l="l"/>
              <a:pathLst>
                <a:path h="50419" w="585597">
                  <a:moveTo>
                    <a:pt x="0" y="0"/>
                  </a:moveTo>
                  <a:lnTo>
                    <a:pt x="585597" y="0"/>
                  </a:lnTo>
                  <a:lnTo>
                    <a:pt x="585597" y="50419"/>
                  </a:lnTo>
                  <a:lnTo>
                    <a:pt x="0" y="50419"/>
                  </a:lnTo>
                  <a:close/>
                </a:path>
              </a:pathLst>
            </a:custGeom>
            <a:solidFill>
              <a:srgbClr val="55688B">
                <a:alpha val="35686"/>
              </a:srgbClr>
            </a:solid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0" y="762002"/>
            <a:ext cx="2075700" cy="2032576"/>
          </a:xfrm>
          <a:custGeom>
            <a:avLst/>
            <a:gdLst/>
            <a:ahLst/>
            <a:cxnLst/>
            <a:rect r="r" b="b" t="t" l="l"/>
            <a:pathLst>
              <a:path h="2032576" w="2075700">
                <a:moveTo>
                  <a:pt x="0" y="0"/>
                </a:moveTo>
                <a:lnTo>
                  <a:pt x="2075700" y="0"/>
                </a:lnTo>
                <a:lnTo>
                  <a:pt x="2075700" y="2032576"/>
                </a:lnTo>
                <a:lnTo>
                  <a:pt x="0" y="20325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2686425" y="1778290"/>
            <a:ext cx="13894950" cy="1635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59"/>
              </a:lnSpc>
            </a:pPr>
            <a:r>
              <a:rPr lang="en-US" sz="4800">
                <a:solidFill>
                  <a:srgbClr val="FFFFFF"/>
                </a:solidFill>
                <a:latin typeface="Montserrat"/>
              </a:rPr>
              <a:t>Conclusion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686425" y="4478078"/>
            <a:ext cx="1282950" cy="1425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59"/>
              </a:lnSpc>
            </a:pPr>
            <a:r>
              <a:rPr lang="en-US" sz="4800">
                <a:solidFill>
                  <a:srgbClr val="FFFFFF"/>
                </a:solidFill>
                <a:latin typeface="Montserrat"/>
              </a:rPr>
              <a:t>01</a:t>
            </a:r>
          </a:p>
          <a:p>
            <a:pPr algn="l">
              <a:lnSpc>
                <a:spcPts val="3359"/>
              </a:lnSpc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4152225" y="4420928"/>
            <a:ext cx="11571750" cy="8835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87"/>
              </a:lnSpc>
            </a:pPr>
            <a:r>
              <a:rPr lang="en-US" sz="2600">
                <a:solidFill>
                  <a:srgbClr val="FFFFFF"/>
                </a:solidFill>
                <a:latin typeface="Lato"/>
              </a:rPr>
              <a:t>Constructed a model that generalises well over small datasets. However, it still seems to improve with larger amounts of data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686425" y="6307752"/>
            <a:ext cx="1282950" cy="1425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59"/>
              </a:lnSpc>
            </a:pPr>
            <a:r>
              <a:rPr lang="en-US" sz="4800">
                <a:solidFill>
                  <a:srgbClr val="FFFFFF"/>
                </a:solidFill>
                <a:latin typeface="Montserrat"/>
              </a:rPr>
              <a:t>02</a:t>
            </a:r>
          </a:p>
          <a:p>
            <a:pPr algn="l">
              <a:lnSpc>
                <a:spcPts val="3359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4152225" y="6250666"/>
            <a:ext cx="11571750" cy="4358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87"/>
              </a:lnSpc>
            </a:pPr>
            <a:r>
              <a:rPr lang="en-US" sz="2600">
                <a:solidFill>
                  <a:srgbClr val="FFFFFF"/>
                </a:solidFill>
                <a:latin typeface="Lato"/>
              </a:rPr>
              <a:t>This model can potentially be adjusted to accommodate multi-class problems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DAGCv2CBmN0</dc:identifier>
  <dcterms:modified xsi:type="dcterms:W3CDTF">2011-08-01T06:04:30Z</dcterms:modified>
  <cp:revision>1</cp:revision>
  <dc:title>GenAI Accuracy: 90% F1 Score: 0.91</dc:title>
</cp:coreProperties>
</file>